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EB51-B9B0-4957-A04A-C2474246C32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CCADE-E53F-4256-8D2E-BEA0F9B35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.huffpost.com/gen/1973045/images/o-APATHETIC-TEENAGER-facebook.jpg" TargetMode="External"/><Relationship Id="rId3" Type="http://schemas.openxmlformats.org/officeDocument/2006/relationships/hyperlink" Target="http://investments.academic.ru/pictures/investments/img1977366_vyinuzhdennaya_bezrabotitsa.jpg" TargetMode="External"/><Relationship Id="rId7" Type="http://schemas.openxmlformats.org/officeDocument/2006/relationships/hyperlink" Target="https://www.understood.org/~/media/b7d20d8be15b4480abae104a0e6e1af8.jpg" TargetMode="External"/><Relationship Id="rId12" Type="http://schemas.openxmlformats.org/officeDocument/2006/relationships/hyperlink" Target="https://im0-tub-ru.yandex.net/i?id=f8e322ebd837caeb8e17f2b6e6565d67&amp;n=33&amp;h=190&amp;w=2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thicscenter.ru/wp-content/uploads/2014/04/Podrostkovyie-treningi-obshheniya.jpg" TargetMode="External"/><Relationship Id="rId11" Type="http://schemas.openxmlformats.org/officeDocument/2006/relationships/hyperlink" Target="https://im0-tub-ru.yandex.net/i?id=a3ede4652b67c2d1941e584e0ef01b92&amp;n=33&amp;h=190&amp;w=317" TargetMode="External"/><Relationship Id="rId5" Type="http://schemas.openxmlformats.org/officeDocument/2006/relationships/hyperlink" Target="http://youcanbebetter.ru/wp-content/uploads/2013/11/Ne-mogu-sebya-kontrolirovat.jpg" TargetMode="External"/><Relationship Id="rId10" Type="http://schemas.openxmlformats.org/officeDocument/2006/relationships/hyperlink" Target="http://media.professionali.ru/processor/topics/original/2012/09/26/sopernichestvo-brother-and-sister.jpg" TargetMode="External"/><Relationship Id="rId4" Type="http://schemas.openxmlformats.org/officeDocument/2006/relationships/hyperlink" Target="https://im0-tub-ru.yandex.net/i?id=66cfeab3d424d97563489d5827602ca7&amp;n=33&amp;h=190&amp;w=480" TargetMode="External"/><Relationship Id="rId9" Type="http://schemas.openxmlformats.org/officeDocument/2006/relationships/hyperlink" Target="https://im2-tub-ru.yandex.net/i?id=5269cc86767d178b13baf20a1458663a&amp;n=33&amp;h=190&amp;w=28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6406480" cy="4608512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ПРАВИЛА РЕЧЕВОГО ЭТИКЕТА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288632" cy="2135088"/>
          </a:xfrm>
        </p:spPr>
        <p:txBody>
          <a:bodyPr>
            <a:normAutofit/>
          </a:bodyPr>
          <a:lstStyle/>
          <a:p>
            <a:pPr algn="r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6768752" cy="1584176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293096"/>
            <a:ext cx="6120680" cy="2304256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Непременно отвечайте собеседнику, если видите, что он нуждается в Вашем совете или внимании. Но не навязывайте разговор человеку, не желающему беседовать.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5362" name="Picture 2" descr="https://im0-tub-ru.yandex.net/i?id=a3ede4652b67c2d1941e584e0ef01b92&amp;n=33&amp;h=190&amp;w=3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052736"/>
            <a:ext cx="5646561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6768752" cy="1584176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09120"/>
            <a:ext cx="6192688" cy="2088232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Следите за тем, чтобы во время разговора или публичного выступления эмоции не пересиливали Ваш разум. Сохраняйте самоконтроль и самообладание.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4338" name="Picture 2" descr="https://im0-tub-ru.yandex.net/i?id=f8e322ebd837caeb8e17f2b6e6565d67&amp;n=33&amp;h=190&amp;w=28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2736"/>
            <a:ext cx="5364593" cy="3576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708920"/>
            <a:ext cx="7200800" cy="3456384"/>
          </a:xfrm>
        </p:spPr>
        <p:txBody>
          <a:bodyPr>
            <a:normAutofit fontScale="90000"/>
          </a:bodyPr>
          <a:lstStyle/>
          <a:p>
            <a:pPr algn="l"/>
            <a:br>
              <a:rPr lang="ru-RU" sz="2700" b="1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3"/>
              </a:rPr>
              <a:t>http://investments.academic.ru/pictures/investments/img1977366_vyinuzhdennaya_bezrabotitsa.jpg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4"/>
              </a:rPr>
              <a:t>https://im0-tub-ru.yandex.net/i?id=66cfeab3d424d97563489d5827602ca7&amp;n=33&amp;h=190&amp;w=480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5"/>
              </a:rPr>
              <a:t>http://youcanbebetter.ru/wp-content/uploads/2013/11/Ne-mogu-sebya-kontrolirovat.jpg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6"/>
              </a:rPr>
              <a:t>http://ethicscenter.ru/wp-content/uploads/2014/04/Podrostkovyie-treningi-obshheniya.jpg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7"/>
              </a:rPr>
              <a:t>https://www.understood.org/~/media/b7d20d8be15b4480abae104a0e6e1af8.jpg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8"/>
              </a:rPr>
              <a:t>http://i.huffpost.com/gen/1973045/images/o-APATHETIC-TEENAGER-facebook.jpg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9"/>
              </a:rPr>
              <a:t>https://im2-tub-ru.yandex.net/i?id=5269cc86767d178b13baf20a1458663a&amp;n=33&amp;h=190&amp;w=284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10"/>
              </a:rPr>
              <a:t>http://media.professionali.ru/processor/topics/original/2012/09/26/sopernichestvo-brother-and-sister.jpg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11"/>
              </a:rPr>
              <a:t>https://im0-tub-ru.yandex.net/i?id=a3ede4652b67c2d1941e584e0ef01b92&amp;n=33&amp;h=190&amp;w=317</a:t>
            </a:r>
            <a:br>
              <a:rPr lang="ru-RU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  <a:hlinkClick r:id="rId12"/>
              </a:rPr>
              <a:t>https://im0-tub-ru.yandex.net/i?id=f8e322ebd837caeb8e17f2b6e6565d67&amp;n=33&amp;h=190&amp;w=285</a:t>
            </a: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1800" dirty="0">
                <a:solidFill>
                  <a:srgbClr val="C00000"/>
                </a:solidFill>
              </a:rPr>
            </a:br>
            <a:br>
              <a:rPr lang="ru-RU" sz="2200" dirty="0">
                <a:solidFill>
                  <a:srgbClr val="C00000"/>
                </a:solidFill>
              </a:rPr>
            </a:br>
            <a:br>
              <a:rPr lang="ru-RU" sz="2200" dirty="0">
                <a:solidFill>
                  <a:srgbClr val="C00000"/>
                </a:solidFill>
              </a:rPr>
            </a:br>
            <a:br>
              <a:rPr lang="ru-RU" sz="2200" dirty="0">
                <a:solidFill>
                  <a:srgbClr val="C00000"/>
                </a:solidFill>
              </a:rPr>
            </a:br>
            <a:br>
              <a:rPr lang="ru-RU" sz="2200" dirty="0">
                <a:solidFill>
                  <a:srgbClr val="C00000"/>
                </a:solidFill>
              </a:rPr>
            </a:br>
            <a:br>
              <a:rPr lang="ru-RU" sz="1300" dirty="0">
                <a:solidFill>
                  <a:srgbClr val="C00000"/>
                </a:solidFill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165304"/>
            <a:ext cx="7632848" cy="432048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5974432" cy="11521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Невысказанное высказать можно,</a:t>
            </a:r>
            <a:br>
              <a:rPr lang="ru-RU" sz="2700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высказанное возвратить нельзя.</a:t>
            </a:r>
            <a:br>
              <a:rPr lang="ru-RU" dirty="0">
                <a:latin typeface="Georgia" pitchFamily="18" charset="0"/>
              </a:rPr>
            </a:b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6336704" cy="2592288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>Под речевым этикетом понимаются регулирующие правила речевого поведения, система национально специфичных стереотипных, устойчивых формул общения, принятых и предписанных обществом для установления контакта собеседников, поддержания и прерывания контакта в избранной тональности.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</a:rPr>
              <a:t>(исследователь речевого этикета Н.И. </a:t>
            </a:r>
            <a:r>
              <a:rPr lang="ru-RU" sz="2000" b="1" dirty="0" err="1">
                <a:solidFill>
                  <a:srgbClr val="002060"/>
                </a:solidFill>
              </a:rPr>
              <a:t>Формановская</a:t>
            </a:r>
            <a:r>
              <a:rPr lang="ru-RU" sz="2000" b="1" dirty="0">
                <a:solidFill>
                  <a:srgbClr val="002060"/>
                </a:solidFill>
              </a:rPr>
              <a:t>) </a:t>
            </a:r>
          </a:p>
        </p:txBody>
      </p:sp>
      <p:pic>
        <p:nvPicPr>
          <p:cNvPr id="23554" name="Picture 2" descr="http://investments.academic.ru/pictures/investments/img1977366_vyinuzhdennaya_bezrabotits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7" y="1268760"/>
            <a:ext cx="6044229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6984776" cy="1800200"/>
          </a:xfrm>
        </p:spPr>
        <p:txBody>
          <a:bodyPr>
            <a:normAutofit fontScale="90000"/>
          </a:bodyPr>
          <a:lstStyle/>
          <a:p>
            <a:pPr algn="l"/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Речевой этикет – это важнейшая составляющая эффективной 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коммуникации.</a:t>
            </a:r>
            <a:br>
              <a:rPr lang="ru-RU" sz="2700" b="1" dirty="0">
                <a:solidFill>
                  <a:srgbClr val="C00000"/>
                </a:solidFill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6336704" cy="2448272"/>
          </a:xfrm>
        </p:spPr>
        <p:txBody>
          <a:bodyPr>
            <a:noAutofit/>
          </a:bodyPr>
          <a:lstStyle/>
          <a:p>
            <a:pPr algn="r"/>
            <a:endParaRPr lang="ru-RU" sz="2000" b="1" dirty="0">
              <a:solidFill>
                <a:srgbClr val="002060"/>
              </a:solidFill>
            </a:endParaRPr>
          </a:p>
          <a:p>
            <a:pPr algn="r"/>
            <a:r>
              <a:rPr lang="ru-RU" sz="2200" b="1" dirty="0">
                <a:solidFill>
                  <a:schemeClr val="tx2">
                    <a:lumMod val="50000"/>
                  </a:schemeClr>
                </a:solidFill>
              </a:rPr>
              <a:t>Владение речевым этикетом способствует приобретению авторитета, доверия и уважения. Знание правил речевого этикета, их соблюдение позволяет человеку чувствовать себя уверенно и не испытывать затруднений в общении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.  </a:t>
            </a:r>
          </a:p>
        </p:txBody>
      </p:sp>
      <p:pic>
        <p:nvPicPr>
          <p:cNvPr id="22530" name="Picture 2" descr="https://im0-tub-ru.yandex.net/i?id=66cfeab3d424d97563489d5827602ca7&amp;n=33&amp;h=190&amp;w=4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6372101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6768752" cy="1944216"/>
          </a:xfrm>
        </p:spPr>
        <p:txBody>
          <a:bodyPr>
            <a:normAutofit fontScale="90000"/>
          </a:bodyPr>
          <a:lstStyle/>
          <a:p>
            <a:pPr algn="l"/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«Я говорю так, как хочу, и меня понимают! Это моё личное дело!» 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Что можно возразить на это? </a:t>
            </a:r>
            <a:br>
              <a:rPr lang="ru-RU" sz="2700" b="1" dirty="0">
                <a:solidFill>
                  <a:srgbClr val="C00000"/>
                </a:solidFill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6192688" cy="2304256"/>
          </a:xfrm>
        </p:spPr>
        <p:txBody>
          <a:bodyPr>
            <a:noAutofit/>
          </a:bodyPr>
          <a:lstStyle/>
          <a:p>
            <a:pPr algn="r"/>
            <a:endParaRPr lang="ru-RU" sz="2000" b="1" dirty="0">
              <a:solidFill>
                <a:srgbClr val="002060"/>
              </a:solidFill>
            </a:endParaRPr>
          </a:p>
          <a:p>
            <a:pPr algn="r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Эти личные мнения о правильном и неправильном языке высказываются нередко в самой безапелляционной и темпераментной форме. Однако человек, живущий в обществе, подчиняется этому обществу. И любые нормы (и нравственные, и языковые) – это требование общества к человеку  </a:t>
            </a:r>
          </a:p>
        </p:txBody>
      </p:sp>
      <p:pic>
        <p:nvPicPr>
          <p:cNvPr id="21506" name="Picture 2" descr="http://youcanbebetter.ru/wp-content/uploads/2013/11/Ne-mogu-sebya-kontrolirov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556792"/>
            <a:ext cx="4248472" cy="29802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6768752" cy="1800200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013176"/>
            <a:ext cx="5184576" cy="13681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Перед тем как вступить в разговор, чётко сформулируйте для себя цель предстоящего общения</a:t>
            </a:r>
            <a:r>
              <a:rPr lang="ru-RU" sz="2400" dirty="0"/>
              <a:t>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0482" name="Picture 2" descr="https://im0-tub-ru.yandex.net/i?id=076356e4c2c38348d50489ea80aea6ae&amp;n=33&amp;h=190&amp;w=4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5976664" cy="3014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6768752" cy="1440160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09120"/>
            <a:ext cx="5904656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Выберите слова и выражения, наиболее подходящие для той или иной ситуации. Умейте различать ситуации, в которых уместно рассказывать собеседнику о своих чувствах.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9458" name="Picture 2" descr="https://im1-tub-ru.yandex.net/i?id=89e2cad2b7746ec8e8665e8eb6fd6b90&amp;n=33&amp;h=190&amp;w=3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5256584" cy="2954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6768752" cy="1584176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509120"/>
            <a:ext cx="6408712" cy="2088232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Научитесь быть внимательным к собеседнику, слушать его мнение и следовать ходу его мыслей, следовать логике, чтобы вывод не противоречил посылке.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8434" name="Picture 2" descr="http://i.huffpost.com/gen/1973045/images/o-APATHETIC-TEENAGER-faceb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6048672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6768752" cy="1800200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97152"/>
            <a:ext cx="6048672" cy="1800200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Старайтесь всегда говорить кратко, понятно и точно. Избегайте многословия и </a:t>
            </a: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слов-паразитов.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7410" name="Picture 2" descr="https://im2-tub-ru.yandex.net/i?id=5269cc86767d178b13baf20a1458663a&amp;n=33&amp;h=190&amp;w=2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1411762"/>
            <a:ext cx="5060264" cy="3385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3-tub-ru.yandex.net/i?id=00c14892838aee5fa4557fc1cb7420b0&amp;n=33&amp;h=190&amp;w=3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6768752" cy="1584176"/>
          </a:xfrm>
        </p:spPr>
        <p:txBody>
          <a:bodyPr>
            <a:normAutofit fontScale="90000"/>
          </a:bodyPr>
          <a:lstStyle/>
          <a:p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  <a:latin typeface="Georgia" pitchFamily="18" charset="0"/>
              </a:rPr>
              <a:t>Золотые правила речевого этикета</a:t>
            </a:r>
            <a:br>
              <a:rPr lang="ru-RU" sz="2700" b="1" dirty="0">
                <a:solidFill>
                  <a:srgbClr val="C00000"/>
                </a:solidFill>
                <a:latin typeface="Georgia" pitchFamily="18" charset="0"/>
              </a:rPr>
            </a:br>
            <a:br>
              <a:rPr lang="ru-RU" dirty="0"/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5976664" cy="1872208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Будьте позитивны, вежливы и дружелюбны. Не отвечайте грубостью на грубость. Не опускайтесь до употребления нецензурных слов.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6386" name="Picture 2" descr="http://media.professionali.ru/processor/topics/original/2012/09/26/sopernichestvo-brother-and-sis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80728"/>
            <a:ext cx="4752528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590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Georgia</vt:lpstr>
      <vt:lpstr>Тема Office</vt:lpstr>
      <vt:lpstr>ПРАВИЛА РЕЧЕВОГО ЭТИКЕТА</vt:lpstr>
      <vt:lpstr>Невысказанное высказать можно, высказанное возвратить нельзя. </vt:lpstr>
      <vt:lpstr> Речевой этикет – это важнейшая составляющая эффективной  коммуникации.  </vt:lpstr>
      <vt:lpstr> «Я говорю так, как хочу, и меня понимают! Это моё личное дело!»  Что можно возразить на это?   </vt:lpstr>
      <vt:lpstr> Золотые правила речевого этикета  </vt:lpstr>
      <vt:lpstr> Золотые правила речевого этикета  </vt:lpstr>
      <vt:lpstr> Золотые правила речевого этикета  </vt:lpstr>
      <vt:lpstr> Золотые правила речевого этикета  </vt:lpstr>
      <vt:lpstr> Золотые правила речевого этикета  </vt:lpstr>
      <vt:lpstr> Золотые правила речевого этикета  </vt:lpstr>
      <vt:lpstr> Золотые правила речевого этикета  </vt:lpstr>
      <vt:lpstr> http://investments.academic.ru/pictures/investments/img1977366_vyinuzhdennaya_bezrabotitsa.jpg https://im0-tub-ru.yandex.net/i?id=66cfeab3d424d97563489d5827602ca7&amp;n=33&amp;h=190&amp;w=480 http://youcanbebetter.ru/wp-content/uploads/2013/11/Ne-mogu-sebya-kontrolirovat.jpg http://ethicscenter.ru/wp-content/uploads/2014/04/Podrostkovyie-treningi-obshheniya.jpg https://www.understood.org/~/media/b7d20d8be15b4480abae104a0e6e1af8.jpg http://i.huffpost.com/gen/1973045/images/o-APATHETIC-TEENAGER-facebook.jpg https://im2-tub-ru.yandex.net/i?id=5269cc86767d178b13baf20a1458663a&amp;n=33&amp;h=190&amp;w=284 http://media.professionali.ru/processor/topics/original/2012/09/26/sopernichestvo-brother-and-sister.jpg https://im0-tub-ru.yandex.net/i?id=a3ede4652b67c2d1941e584e0ef01b92&amp;n=33&amp;h=190&amp;w=317 https://im0-tub-ru.yandex.net/i?id=f8e322ebd837caeb8e17f2b6e6565d67&amp;n=33&amp;h=190&amp;w=285     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Ноут</dc:creator>
  <cp:lastModifiedBy>nadenka-555@mail.ru</cp:lastModifiedBy>
  <cp:revision>17</cp:revision>
  <dcterms:created xsi:type="dcterms:W3CDTF">2016-01-19T16:48:56Z</dcterms:created>
  <dcterms:modified xsi:type="dcterms:W3CDTF">2020-05-04T18:02:24Z</dcterms:modified>
</cp:coreProperties>
</file>